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media/image8.jpg" ContentType="image/png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5" r:id="rId2"/>
    <p:sldMasterId id="2147483682" r:id="rId3"/>
    <p:sldMasterId id="2147483686" r:id="rId4"/>
  </p:sldMasterIdLst>
  <p:notesMasterIdLst>
    <p:notesMasterId r:id="rId19"/>
  </p:notesMasterIdLst>
  <p:sldIdLst>
    <p:sldId id="256" r:id="rId5"/>
    <p:sldId id="260" r:id="rId6"/>
    <p:sldId id="265" r:id="rId7"/>
    <p:sldId id="320" r:id="rId8"/>
    <p:sldId id="317" r:id="rId9"/>
    <p:sldId id="321" r:id="rId10"/>
    <p:sldId id="322" r:id="rId11"/>
    <p:sldId id="323" r:id="rId12"/>
    <p:sldId id="324" r:id="rId13"/>
    <p:sldId id="325" r:id="rId14"/>
    <p:sldId id="318" r:id="rId15"/>
    <p:sldId id="326" r:id="rId16"/>
    <p:sldId id="319" r:id="rId17"/>
    <p:sldId id="309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微软雅黑" panose="020B0503020204020204" pitchFamily="34" charset="-122"/>
      <p:regular r:id="rId28"/>
      <p:bold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l" id="{B53B5D4A-DCCF-4712-B0FB-23AB4D41A938}">
          <p14:sldIdLst>
            <p14:sldId id="256"/>
            <p14:sldId id="260"/>
            <p14:sldId id="265"/>
            <p14:sldId id="320"/>
            <p14:sldId id="317"/>
            <p14:sldId id="321"/>
            <p14:sldId id="322"/>
            <p14:sldId id="323"/>
            <p14:sldId id="324"/>
            <p14:sldId id="325"/>
            <p14:sldId id="318"/>
            <p14:sldId id="326"/>
            <p14:sldId id="319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orient="horz" pos="4296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686" userDrawn="1">
          <p15:clr>
            <a:srgbClr val="A4A3A4"/>
          </p15:clr>
        </p15:guide>
        <p15:guide id="7" orient="horz" pos="4080" userDrawn="1">
          <p15:clr>
            <a:srgbClr val="A4A3A4"/>
          </p15:clr>
        </p15:guide>
        <p15:guide id="8" orient="horz" pos="40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E56"/>
    <a:srgbClr val="0D4764"/>
    <a:srgbClr val="F8F8F8"/>
    <a:srgbClr val="FAFAFA"/>
    <a:srgbClr val="1784BB"/>
    <a:srgbClr val="0A374E"/>
    <a:srgbClr val="6A6A6A"/>
    <a:srgbClr val="39697F"/>
    <a:srgbClr val="F1F3F3"/>
    <a:srgbClr val="285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92" autoAdjust="0"/>
  </p:normalViewPr>
  <p:slideViewPr>
    <p:cSldViewPr snapToGrid="0" showGuides="1">
      <p:cViewPr varScale="1">
        <p:scale>
          <a:sx n="86" d="100"/>
          <a:sy n="86" d="100"/>
        </p:scale>
        <p:origin x="533" y="62"/>
      </p:cViewPr>
      <p:guideLst>
        <p:guide orient="horz"/>
        <p:guide orient="horz" pos="4296"/>
        <p:guide pos="416"/>
        <p:guide pos="7265"/>
        <p:guide orient="horz" pos="648"/>
        <p:guide orient="horz" pos="686"/>
        <p:guide orient="horz" pos="4080"/>
        <p:guide orient="horz"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ags" Target="tags/tag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9A6E6-2D76-4227-BC55-D2774A89A7EF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B3708-B52D-405F-A0E2-6E077D4C6D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58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3708-B52D-405F-A0E2-6E077D4C6D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577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3708-B52D-405F-A0E2-6E077D4C6D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556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3708-B52D-405F-A0E2-6E077D4C6D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43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3708-B52D-405F-A0E2-6E077D4C6D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436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3708-B52D-405F-A0E2-6E077D4C6D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354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3708-B52D-405F-A0E2-6E077D4C6D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25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3708-B52D-405F-A0E2-6E077D4C6D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18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3708-B52D-405F-A0E2-6E077D4C6D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798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3708-B52D-405F-A0E2-6E077D4C6D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020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3708-B52D-405F-A0E2-6E077D4C6D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656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3708-B52D-405F-A0E2-6E077D4C6D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666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3708-B52D-405F-A0E2-6E077D4C6D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130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3708-B52D-405F-A0E2-6E077D4C6D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452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3708-B52D-405F-A0E2-6E077D4C6D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431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BFBFB"/>
              </a:gs>
              <a:gs pos="82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182317"/>
            <a:ext cx="9144000" cy="45000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87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27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44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00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698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0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73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328527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4F6DD80-1174-419A-9DF0-A80DEC6DC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8520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484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725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BFBFB"/>
              </a:gs>
              <a:gs pos="82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4752755" y="-175437"/>
            <a:ext cx="7634176" cy="7208874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304" r="464" b="-517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88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918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3005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0853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1903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96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3460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63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BFBFB"/>
              </a:gs>
              <a:gs pos="82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35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BFBFB"/>
              </a:gs>
              <a:gs pos="82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2278912" y="-350874"/>
            <a:ext cx="7634176" cy="7208874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304" r="464" b="-517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2509655" y="364360"/>
            <a:ext cx="5022106" cy="276999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 Background And Significance</a:t>
            </a:r>
            <a:endParaRPr lang="zh-CN" altLang="en-US" sz="1200" dirty="0">
              <a:ln>
                <a:solidFill>
                  <a:srgbClr val="00762F"/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任意多边形 13"/>
          <p:cNvSpPr/>
          <p:nvPr userDrawn="1"/>
        </p:nvSpPr>
        <p:spPr>
          <a:xfrm rot="10800000">
            <a:off x="-443696" y="438391"/>
            <a:ext cx="13102542" cy="590309"/>
          </a:xfrm>
          <a:custGeom>
            <a:avLst/>
            <a:gdLst>
              <a:gd name="connsiteX0" fmla="*/ 12700323 w 13102542"/>
              <a:gd name="connsiteY0" fmla="*/ 590309 h 590309"/>
              <a:gd name="connsiteX1" fmla="*/ 0 w 13102542"/>
              <a:gd name="connsiteY1" fmla="*/ 590309 h 590309"/>
              <a:gd name="connsiteX2" fmla="*/ 402219 w 13102542"/>
              <a:gd name="connsiteY2" fmla="*/ 0 h 590309"/>
              <a:gd name="connsiteX3" fmla="*/ 3142312 w 13102542"/>
              <a:gd name="connsiteY3" fmla="*/ 0 h 590309"/>
              <a:gd name="connsiteX4" fmla="*/ 2740094 w 13102542"/>
              <a:gd name="connsiteY4" fmla="*/ 590308 h 590309"/>
              <a:gd name="connsiteX5" fmla="*/ 3007959 w 13102542"/>
              <a:gd name="connsiteY5" fmla="*/ 590308 h 590309"/>
              <a:gd name="connsiteX6" fmla="*/ 3410177 w 13102542"/>
              <a:gd name="connsiteY6" fmla="*/ 0 h 590309"/>
              <a:gd name="connsiteX7" fmla="*/ 13102542 w 13102542"/>
              <a:gd name="connsiteY7" fmla="*/ 0 h 590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102542" h="590309">
                <a:moveTo>
                  <a:pt x="12700323" y="590309"/>
                </a:moveTo>
                <a:lnTo>
                  <a:pt x="0" y="590309"/>
                </a:lnTo>
                <a:lnTo>
                  <a:pt x="402219" y="0"/>
                </a:lnTo>
                <a:lnTo>
                  <a:pt x="3142312" y="0"/>
                </a:lnTo>
                <a:lnTo>
                  <a:pt x="2740094" y="590308"/>
                </a:lnTo>
                <a:lnTo>
                  <a:pt x="3007959" y="590308"/>
                </a:lnTo>
                <a:lnTo>
                  <a:pt x="3410177" y="0"/>
                </a:lnTo>
                <a:lnTo>
                  <a:pt x="13102542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92" y="480192"/>
            <a:ext cx="1882818" cy="5067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60" y="389566"/>
            <a:ext cx="10515600" cy="687958"/>
          </a:xfrm>
        </p:spPr>
        <p:txBody>
          <a:bodyPr lIns="0" tIns="0" rIns="0" bIns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平行四边形 2"/>
          <p:cNvSpPr/>
          <p:nvPr userDrawn="1"/>
        </p:nvSpPr>
        <p:spPr>
          <a:xfrm>
            <a:off x="660400" y="947001"/>
            <a:ext cx="3056061" cy="163400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100000">
                <a:schemeClr val="bg2">
                  <a:lumMod val="75000"/>
                  <a:alpha val="0"/>
                </a:schemeClr>
              </a:gs>
            </a:gsLst>
            <a:lin ang="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1531600" y="6477000"/>
            <a:ext cx="467833" cy="848833"/>
          </a:xfrm>
          <a:prstGeom prst="rect">
            <a:avLst/>
          </a:prstGeom>
          <a:solidFill>
            <a:schemeClr val="accent2">
              <a:lumMod val="50000"/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1531600" y="6477000"/>
            <a:ext cx="467834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3B3B33C4-CC4D-4CE7-99F1-FA0C4AD79E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48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241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819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02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756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25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B33C4-CC4D-4CE7-99F1-FA0C4AD79E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12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userDrawn="1">
          <p15:clr>
            <a:srgbClr val="F26B43"/>
          </p15:clr>
        </p15:guide>
        <p15:guide id="2" orient="horz" pos="4296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04" userDrawn="1">
          <p15:clr>
            <a:srgbClr val="F26B43"/>
          </p15:clr>
        </p15:guide>
        <p15:guide id="7" orient="horz" pos="4080" userDrawn="1">
          <p15:clr>
            <a:srgbClr val="F26B43"/>
          </p15:clr>
        </p15:guide>
        <p15:guide id="8" orient="horz" pos="40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8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815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80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senberg37/feature-selectio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9.jpg"/><Relationship Id="rId4" Type="http://schemas.openxmlformats.org/officeDocument/2006/relationships/hyperlink" Target="https://pdfs.semanticscholar.org/df2b/c681c725f89218dbabdd53780b42be754c4a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8264"/>
              </a:lnSpc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5850" y="2217456"/>
            <a:ext cx="10160297" cy="1318690"/>
          </a:xfrm>
        </p:spPr>
        <p:txBody>
          <a:bodyPr lIns="0" tIns="0" rIns="0" bIns="0">
            <a:noAutofit/>
          </a:bodyPr>
          <a:lstStyle/>
          <a:p>
            <a:pPr>
              <a:lnSpc>
                <a:spcPct val="128264"/>
              </a:lnSpc>
            </a:pPr>
            <a:r>
              <a:rPr lang="en-US" altLang="zh-CN" sz="5400" b="1" dirty="0">
                <a:solidFill>
                  <a:schemeClr val="bg1"/>
                </a:solidFill>
                <a:latin typeface="+mj-ea"/>
              </a:rPr>
              <a:t>Feature Selection with NSGA-II Algorithm</a:t>
            </a:r>
            <a:endParaRPr lang="zh-CN" altLang="en-US" sz="54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49152" y="4983010"/>
            <a:ext cx="1859484" cy="325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28264"/>
              </a:lnSpc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21191125 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潘家铮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rgbClr val="FFC000"/>
                </a:solidFill>
              </a:rPr>
              <a:t>/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87590" y="5390833"/>
            <a:ext cx="3121046" cy="3545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28264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学院：</a:t>
            </a:r>
            <a:r>
              <a:rPr lang="zh-CN" altLang="en-US" dirty="0">
                <a:solidFill>
                  <a:schemeClr val="bg1"/>
                </a:solidFill>
              </a:rPr>
              <a:t>计算机科学与技术学院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rgbClr val="FFC000"/>
                </a:solidFill>
              </a:rPr>
              <a:t>/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282148" y="3781425"/>
            <a:ext cx="1000125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5">
            <a:extLst>
              <a:ext uri="{FF2B5EF4-FFF2-40B4-BE49-F238E27FC236}">
                <a16:creationId xmlns:a16="http://schemas.microsoft.com/office/drawing/2014/main" id="{00857E6E-8908-8715-E93D-F97B9D86F504}"/>
              </a:ext>
            </a:extLst>
          </p:cNvPr>
          <p:cNvSpPr txBox="1"/>
          <p:nvPr/>
        </p:nvSpPr>
        <p:spPr>
          <a:xfrm>
            <a:off x="9049152" y="4575187"/>
            <a:ext cx="1859484" cy="325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28264"/>
              </a:lnSpc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21191208 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汤浩田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rgbClr val="FFC000"/>
                </a:solidFill>
              </a:rPr>
              <a:t>/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10" name="文本框 5">
            <a:extLst>
              <a:ext uri="{FF2B5EF4-FFF2-40B4-BE49-F238E27FC236}">
                <a16:creationId xmlns:a16="http://schemas.microsoft.com/office/drawing/2014/main" id="{BB116A1C-7F08-6F40-34AE-B3F7AE113ABB}"/>
              </a:ext>
            </a:extLst>
          </p:cNvPr>
          <p:cNvSpPr txBox="1"/>
          <p:nvPr/>
        </p:nvSpPr>
        <p:spPr>
          <a:xfrm>
            <a:off x="9049152" y="4173004"/>
            <a:ext cx="1859483" cy="325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28264"/>
              </a:lnSpc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21191218 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周长江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rgbClr val="FFC000"/>
                </a:solidFill>
              </a:rPr>
              <a:t>/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12" name="文本框 5">
            <a:extLst>
              <a:ext uri="{FF2B5EF4-FFF2-40B4-BE49-F238E27FC236}">
                <a16:creationId xmlns:a16="http://schemas.microsoft.com/office/drawing/2014/main" id="{643666DA-E11D-6965-C4AF-949E24758DAC}"/>
              </a:ext>
            </a:extLst>
          </p:cNvPr>
          <p:cNvSpPr txBox="1"/>
          <p:nvPr/>
        </p:nvSpPr>
        <p:spPr>
          <a:xfrm>
            <a:off x="9049152" y="3803472"/>
            <a:ext cx="1859483" cy="325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28264"/>
              </a:lnSpc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21191119 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温学儒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rgbClr val="FFC000"/>
                </a:solidFill>
              </a:rPr>
              <a:t>/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05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429642"/>
            <a:ext cx="8498840" cy="687958"/>
          </a:xfrm>
        </p:spPr>
        <p:txBody>
          <a:bodyPr/>
          <a:lstStyle/>
          <a:p>
            <a:pPr>
              <a:lnSpc>
                <a:spcPct val="128264"/>
              </a:lnSpc>
            </a:pPr>
            <a:r>
              <a:rPr lang="en-US" altLang="zh-CN" dirty="0"/>
              <a:t>Feature Selection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33C4-CC4D-4CE7-99F1-FA0C4AD79E2C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3C795-36C9-046B-AB1F-A1FA4EFF2C9A}"/>
              </a:ext>
            </a:extLst>
          </p:cNvPr>
          <p:cNvSpPr txBox="1"/>
          <p:nvPr/>
        </p:nvSpPr>
        <p:spPr>
          <a:xfrm>
            <a:off x="660400" y="1291431"/>
            <a:ext cx="111881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To apply NSGA-II to feature selection, we used binary individual coding and employed uniform crossover and bit-flipping mutations.</a:t>
            </a:r>
          </a:p>
          <a:p>
            <a:r>
              <a:rPr lang="en-US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An example for uniform crossover procedure looks like this: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AutoShape 2" descr="crowding">
            <a:extLst>
              <a:ext uri="{FF2B5EF4-FFF2-40B4-BE49-F238E27FC236}">
                <a16:creationId xmlns:a16="http://schemas.microsoft.com/office/drawing/2014/main" id="{07C4C968-ECA5-F3B9-CA2F-781D9A047A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E7320-5E99-C0A3-4C58-42E2B95F1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8" y="2361100"/>
            <a:ext cx="5520172" cy="4280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608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-1" y="6384"/>
            <a:ext cx="12180649" cy="68516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5678" y="0"/>
            <a:ext cx="12197677" cy="6864384"/>
          </a:xfrm>
          <a:prstGeom prst="rect">
            <a:avLst/>
          </a:prstGeom>
          <a:solidFill>
            <a:schemeClr val="accent2">
              <a:lumMod val="50000"/>
              <a:alpha val="61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1882815" y="0"/>
            <a:ext cx="4213185" cy="6858000"/>
          </a:xfrm>
          <a:prstGeom prst="parallelogram">
            <a:avLst>
              <a:gd name="adj" fmla="val 58193"/>
            </a:avLst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8264"/>
              </a:lnSpc>
            </a:pP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523610" y="2578135"/>
            <a:ext cx="963725" cy="1181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8264"/>
              </a:lnSpc>
            </a:pPr>
            <a:r>
              <a:rPr lang="en-US" altLang="zh-CN" sz="6000" b="1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2946234" y="4766841"/>
            <a:ext cx="2366545" cy="2091159"/>
          </a:xfrm>
          <a:prstGeom prst="parallelogram">
            <a:avLst>
              <a:gd name="adj" fmla="val 35500"/>
            </a:avLst>
          </a:prstGeom>
          <a:solidFill>
            <a:schemeClr val="tx2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8264"/>
              </a:lnSpc>
            </a:pP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183059" y="2578135"/>
            <a:ext cx="2925994" cy="1181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8264"/>
              </a:lnSpc>
            </a:pPr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Features</a:t>
            </a:r>
            <a:endParaRPr lang="zh-CN" altLang="en-US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081574" y="2955492"/>
            <a:ext cx="0" cy="636104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55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429642"/>
            <a:ext cx="8498840" cy="687958"/>
          </a:xfrm>
        </p:spPr>
        <p:txBody>
          <a:bodyPr/>
          <a:lstStyle/>
          <a:p>
            <a:pPr>
              <a:lnSpc>
                <a:spcPct val="128264"/>
              </a:lnSpc>
            </a:pPr>
            <a:r>
              <a:rPr lang="en-US" altLang="zh-CN" dirty="0"/>
              <a:t>Feature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33C4-CC4D-4CE7-99F1-FA0C4AD79E2C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3C795-36C9-046B-AB1F-A1FA4EFF2C9A}"/>
              </a:ext>
            </a:extLst>
          </p:cNvPr>
          <p:cNvSpPr txBox="1"/>
          <p:nvPr/>
        </p:nvSpPr>
        <p:spPr>
          <a:xfrm>
            <a:off x="660400" y="1291431"/>
            <a:ext cx="111881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Visualization: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B</a:t>
            </a:r>
            <a:r>
              <a:rPr lang="en-US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lue points indicate the individual generated in the final round and red one specify the chosen one.</a:t>
            </a:r>
          </a:p>
          <a:p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AutoShape 2" descr="crowding">
            <a:extLst>
              <a:ext uri="{FF2B5EF4-FFF2-40B4-BE49-F238E27FC236}">
                <a16:creationId xmlns:a16="http://schemas.microsoft.com/office/drawing/2014/main" id="{07C4C968-ECA5-F3B9-CA2F-781D9A047A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3A261-BE19-79D4-BF06-2D793DC8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92" y="2179311"/>
            <a:ext cx="5760731" cy="4297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3D0D5F-B508-574F-4CD0-F298D8C3C129}"/>
              </a:ext>
            </a:extLst>
          </p:cNvPr>
          <p:cNvSpPr txBox="1"/>
          <p:nvPr/>
        </p:nvSpPr>
        <p:spPr>
          <a:xfrm>
            <a:off x="660400" y="2318387"/>
            <a:ext cx="5588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Parallel Execution</a:t>
            </a:r>
          </a:p>
          <a:p>
            <a:pPr algn="l"/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We employ the "</a:t>
            </a:r>
            <a:r>
              <a:rPr lang="en-US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deap</a:t>
            </a: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" library and implement the parallel execution for the algorithm, which The fully utilized the multicore performance of </a:t>
            </a:r>
            <a:r>
              <a:rPr lang="en-US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cpu</a:t>
            </a: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 to significantly increase the speed of operation.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48254-D5F5-4698-827A-F5B7BB7FC538}"/>
              </a:ext>
            </a:extLst>
          </p:cNvPr>
          <p:cNvSpPr txBox="1"/>
          <p:nvPr/>
        </p:nvSpPr>
        <p:spPr>
          <a:xfrm>
            <a:off x="660400" y="4272779"/>
            <a:ext cx="655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Detailed result compared to the baseline.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724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-1" y="6384"/>
            <a:ext cx="12180649" cy="68516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5678" y="0"/>
            <a:ext cx="12197677" cy="6864384"/>
          </a:xfrm>
          <a:prstGeom prst="rect">
            <a:avLst/>
          </a:prstGeom>
          <a:solidFill>
            <a:schemeClr val="accent2">
              <a:lumMod val="50000"/>
              <a:alpha val="61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1882815" y="0"/>
            <a:ext cx="4213185" cy="6858000"/>
          </a:xfrm>
          <a:prstGeom prst="parallelogram">
            <a:avLst>
              <a:gd name="adj" fmla="val 58193"/>
            </a:avLst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8264"/>
              </a:lnSpc>
            </a:pP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523610" y="2578135"/>
            <a:ext cx="963725" cy="1181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8264"/>
              </a:lnSpc>
            </a:pPr>
            <a:r>
              <a:rPr lang="en-US" altLang="zh-CN" sz="6000" b="1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2946234" y="4766841"/>
            <a:ext cx="2366545" cy="2091159"/>
          </a:xfrm>
          <a:prstGeom prst="parallelogram">
            <a:avLst>
              <a:gd name="adj" fmla="val 35500"/>
            </a:avLst>
          </a:prstGeom>
          <a:solidFill>
            <a:schemeClr val="tx2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8264"/>
              </a:lnSpc>
            </a:pP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183059" y="2578135"/>
            <a:ext cx="3666388" cy="1181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8264"/>
              </a:lnSpc>
            </a:pPr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Conclusion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6096000" y="2946614"/>
            <a:ext cx="0" cy="636104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4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33C4-CC4D-4CE7-99F1-FA0C4AD79E2C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34B75-44D0-530A-9F2E-A356589C851C}"/>
              </a:ext>
            </a:extLst>
          </p:cNvPr>
          <p:cNvSpPr txBox="1"/>
          <p:nvPr/>
        </p:nvSpPr>
        <p:spPr>
          <a:xfrm>
            <a:off x="580499" y="5594247"/>
            <a:ext cx="9433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If you encounter any questions, please contact me at rosenberg371@outlook.com.</a:t>
            </a:r>
            <a:endParaRPr lang="en-US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E1B37-FFCD-1710-05DD-0DD1AE65781E}"/>
              </a:ext>
            </a:extLst>
          </p:cNvPr>
          <p:cNvSpPr txBox="1"/>
          <p:nvPr/>
        </p:nvSpPr>
        <p:spPr>
          <a:xfrm>
            <a:off x="645160" y="2790315"/>
            <a:ext cx="94335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5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Thank for your listening.</a:t>
            </a:r>
            <a:endParaRPr lang="en-US" sz="5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C50BF6-ABDF-C0F8-511C-683702F7AB72}"/>
              </a:ext>
            </a:extLst>
          </p:cNvPr>
          <p:cNvSpPr txBox="1"/>
          <p:nvPr/>
        </p:nvSpPr>
        <p:spPr>
          <a:xfrm>
            <a:off x="580499" y="4947916"/>
            <a:ext cx="9957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See repository at  </a:t>
            </a:r>
            <a:r>
              <a:rPr lang="en-US" dirty="0">
                <a:hlinkClick r:id="rId3"/>
              </a:rPr>
              <a:t>Rosenberg37/feature-selection: Class design of "Introduction to Artificial Intelligence" implementing the feature selection with NSGA-II. (github.com)</a:t>
            </a:r>
            <a:endParaRPr lang="en-US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8881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 l="-48556" r="-24844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0" y="0"/>
            <a:ext cx="681547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6858000 h 6858000"/>
              <a:gd name="connsiteX2" fmla="*/ 0 w 6096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l="-48556" r="-248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8264"/>
              </a:lnSpc>
            </a:pP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45852" y="848833"/>
            <a:ext cx="5160334" cy="5160334"/>
            <a:chOff x="1761461" y="848833"/>
            <a:chExt cx="5160334" cy="5160334"/>
          </a:xfrm>
        </p:grpSpPr>
        <p:sp>
          <p:nvSpPr>
            <p:cNvPr id="5" name="菱形 4"/>
            <p:cNvSpPr/>
            <p:nvPr/>
          </p:nvSpPr>
          <p:spPr>
            <a:xfrm>
              <a:off x="1761461" y="848833"/>
              <a:ext cx="5160334" cy="5160334"/>
            </a:xfrm>
            <a:prstGeom prst="diamond">
              <a:avLst/>
            </a:prstGeom>
            <a:solidFill>
              <a:schemeClr val="bg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8264"/>
                </a:lnSpc>
              </a:pPr>
              <a:endParaRPr lang="zh-CN" altLang="en-US"/>
            </a:p>
          </p:txBody>
        </p:sp>
        <p:sp>
          <p:nvSpPr>
            <p:cNvPr id="6" name="菱形 5"/>
            <p:cNvSpPr/>
            <p:nvPr/>
          </p:nvSpPr>
          <p:spPr>
            <a:xfrm>
              <a:off x="2506843" y="1594215"/>
              <a:ext cx="3669570" cy="3669570"/>
            </a:xfrm>
            <a:prstGeom prst="diamond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8264"/>
                </a:lnSpc>
              </a:pPr>
              <a:endParaRPr lang="zh-CN" altLang="en-US" sz="4000"/>
            </a:p>
          </p:txBody>
        </p:sp>
      </p:grpSp>
      <p:sp>
        <p:nvSpPr>
          <p:cNvPr id="8" name="矩形 7"/>
          <p:cNvSpPr/>
          <p:nvPr/>
        </p:nvSpPr>
        <p:spPr>
          <a:xfrm>
            <a:off x="2257123" y="2989813"/>
            <a:ext cx="2937791" cy="805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8264"/>
              </a:lnSpc>
            </a:pPr>
            <a:r>
              <a:rPr lang="en-US" altLang="zh-CN" sz="4000">
                <a:solidFill>
                  <a:schemeClr val="bg1"/>
                </a:solidFill>
              </a:rPr>
              <a:t>CONTENTS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06360" y="1589519"/>
            <a:ext cx="4852803" cy="6417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8264"/>
              </a:lnSpc>
            </a:pPr>
            <a:r>
              <a:rPr lang="en-US" altLang="zh-CN" sz="3600" b="1" baseline="0" dirty="0">
                <a:solidFill>
                  <a:srgbClr val="311E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/ </a:t>
            </a: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</a:rPr>
              <a:t>Feature Selection</a:t>
            </a:r>
            <a:endParaRPr lang="zh-CN" altLang="en-US" sz="3600" dirty="0">
              <a:solidFill>
                <a:schemeClr val="bg2">
                  <a:lumMod val="25000"/>
                </a:schemeClr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06360" y="2629608"/>
            <a:ext cx="5205015" cy="6417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8264"/>
              </a:lnSpc>
            </a:pPr>
            <a:r>
              <a:rPr lang="en-US" altLang="zh-CN" sz="3600" b="1" kern="1200" baseline="0" dirty="0">
                <a:solidFill>
                  <a:srgbClr val="311E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 / </a:t>
            </a: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</a:rPr>
              <a:t>NSGA-II Algorithm</a:t>
            </a:r>
            <a:endParaRPr lang="zh-CN" altLang="en-US" sz="3600" dirty="0">
              <a:solidFill>
                <a:schemeClr val="bg2">
                  <a:lumMod val="25000"/>
                </a:schemeClr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06360" y="3669697"/>
            <a:ext cx="2914772" cy="6417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8264"/>
              </a:lnSpc>
            </a:pPr>
            <a:r>
              <a:rPr lang="en-US" altLang="zh-CN" sz="3600" b="1" kern="1200" baseline="0" dirty="0">
                <a:solidFill>
                  <a:srgbClr val="311E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 / </a:t>
            </a: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</a:rPr>
              <a:t>Features</a:t>
            </a:r>
            <a:endParaRPr lang="zh-CN" altLang="en-US" sz="3600" dirty="0">
              <a:solidFill>
                <a:schemeClr val="bg2">
                  <a:lumMod val="25000"/>
                </a:schemeClr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06360" y="4709787"/>
            <a:ext cx="3502562" cy="6417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8264"/>
              </a:lnSpc>
            </a:pPr>
            <a:r>
              <a:rPr lang="en-US" altLang="zh-CN" sz="3600" b="1" kern="1200" baseline="0" dirty="0">
                <a:solidFill>
                  <a:srgbClr val="311E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 / </a:t>
            </a: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</a:rPr>
              <a:t>Conclusion</a:t>
            </a:r>
            <a:endParaRPr lang="zh-CN" altLang="en-US" sz="3600" dirty="0">
              <a:solidFill>
                <a:schemeClr val="bg2">
                  <a:lumMod val="25000"/>
                </a:schemeClr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609850" y="3907394"/>
            <a:ext cx="22098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5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-1" y="6384"/>
            <a:ext cx="12180649" cy="68516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5678" y="0"/>
            <a:ext cx="12197677" cy="6864384"/>
          </a:xfrm>
          <a:prstGeom prst="rect">
            <a:avLst/>
          </a:prstGeom>
          <a:solidFill>
            <a:schemeClr val="accent2">
              <a:lumMod val="50000"/>
              <a:alpha val="61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1882815" y="0"/>
            <a:ext cx="4213185" cy="6858000"/>
          </a:xfrm>
          <a:prstGeom prst="parallelogram">
            <a:avLst>
              <a:gd name="adj" fmla="val 58193"/>
            </a:avLst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8264"/>
              </a:lnSpc>
            </a:pP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523610" y="2578135"/>
            <a:ext cx="1091966" cy="119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8264"/>
              </a:lnSpc>
            </a:pPr>
            <a:r>
              <a:rPr lang="en-US" altLang="zh-CN" sz="6000" b="1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6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2946234" y="4766841"/>
            <a:ext cx="2366545" cy="2091159"/>
          </a:xfrm>
          <a:prstGeom prst="parallelogram">
            <a:avLst>
              <a:gd name="adj" fmla="val 35500"/>
            </a:avLst>
          </a:prstGeom>
          <a:solidFill>
            <a:schemeClr val="tx2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8264"/>
              </a:lnSpc>
            </a:pP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183059" y="2578135"/>
            <a:ext cx="5728043" cy="1181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8264"/>
              </a:lnSpc>
            </a:pPr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Feature Selection</a:t>
            </a:r>
            <a:endParaRPr lang="zh-CN" altLang="en-US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096000" y="2928860"/>
            <a:ext cx="0" cy="636104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34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429642"/>
            <a:ext cx="8498840" cy="687958"/>
          </a:xfrm>
        </p:spPr>
        <p:txBody>
          <a:bodyPr/>
          <a:lstStyle/>
          <a:p>
            <a:pPr>
              <a:lnSpc>
                <a:spcPct val="128264"/>
              </a:lnSpc>
            </a:pPr>
            <a:r>
              <a:rPr lang="en-US" altLang="zh-CN" dirty="0"/>
              <a:t>Feature Selection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33C4-CC4D-4CE7-99F1-FA0C4AD79E2C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BA9F74-60AF-FF4C-6241-C3A0E8A25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56" y="2311897"/>
            <a:ext cx="9411516" cy="36426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23C795-36C9-046B-AB1F-A1FA4EFF2C9A}"/>
              </a:ext>
            </a:extLst>
          </p:cNvPr>
          <p:cNvSpPr txBox="1"/>
          <p:nvPr/>
        </p:nvSpPr>
        <p:spPr>
          <a:xfrm>
            <a:off x="852256" y="1319665"/>
            <a:ext cx="102359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Based on the different strategies of searching, feature selection can also be classified into three methods, i.e., filter methods, wrapper methods and embedded methods.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508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-1" y="6384"/>
            <a:ext cx="12180649" cy="68516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5678" y="0"/>
            <a:ext cx="12197677" cy="6864384"/>
          </a:xfrm>
          <a:prstGeom prst="rect">
            <a:avLst/>
          </a:prstGeom>
          <a:solidFill>
            <a:schemeClr val="accent2">
              <a:lumMod val="50000"/>
              <a:alpha val="61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1882815" y="0"/>
            <a:ext cx="4213185" cy="6858000"/>
          </a:xfrm>
          <a:prstGeom prst="parallelogram">
            <a:avLst>
              <a:gd name="adj" fmla="val 58193"/>
            </a:avLst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8264"/>
              </a:lnSpc>
            </a:pP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523610" y="2578135"/>
            <a:ext cx="963725" cy="1181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8264"/>
              </a:lnSpc>
            </a:pPr>
            <a:r>
              <a:rPr lang="en-US" altLang="zh-CN" sz="6000" b="1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2946234" y="4766841"/>
            <a:ext cx="2366545" cy="2091159"/>
          </a:xfrm>
          <a:prstGeom prst="parallelogram">
            <a:avLst>
              <a:gd name="adj" fmla="val 35500"/>
            </a:avLst>
          </a:prstGeom>
          <a:solidFill>
            <a:schemeClr val="tx2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8264"/>
              </a:lnSpc>
            </a:pP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183059" y="2578135"/>
            <a:ext cx="6028125" cy="1181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8264"/>
              </a:lnSpc>
            </a:pPr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NSGA-II Algorithm</a:t>
            </a:r>
            <a:endParaRPr lang="zh-CN" altLang="en-US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017712" y="2928859"/>
            <a:ext cx="0" cy="636104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38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429642"/>
            <a:ext cx="8498840" cy="687958"/>
          </a:xfrm>
        </p:spPr>
        <p:txBody>
          <a:bodyPr/>
          <a:lstStyle/>
          <a:p>
            <a:pPr>
              <a:lnSpc>
                <a:spcPct val="128264"/>
              </a:lnSpc>
            </a:pPr>
            <a:r>
              <a:rPr lang="en-US" altLang="zh-CN" dirty="0"/>
              <a:t>Feature Selection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33C4-CC4D-4CE7-99F1-FA0C4AD79E2C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3C795-36C9-046B-AB1F-A1FA4EFF2C9A}"/>
              </a:ext>
            </a:extLst>
          </p:cNvPr>
          <p:cNvSpPr txBox="1"/>
          <p:nvPr/>
        </p:nvSpPr>
        <p:spPr>
          <a:xfrm>
            <a:off x="660400" y="1452963"/>
            <a:ext cx="42748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NSGA-II</a:t>
            </a:r>
            <a:r>
              <a:rPr lang="en-US" sz="20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 algorithm is a fast and elitist multi-objective genetic algorithm. The procedure of genetic algorithm can be shown as follows: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8B9FE-D137-C290-5877-C5CF5BC25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628" y="1117600"/>
            <a:ext cx="5847562" cy="5564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022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429642"/>
            <a:ext cx="8498840" cy="687958"/>
          </a:xfrm>
        </p:spPr>
        <p:txBody>
          <a:bodyPr/>
          <a:lstStyle/>
          <a:p>
            <a:pPr>
              <a:lnSpc>
                <a:spcPct val="128264"/>
              </a:lnSpc>
            </a:pPr>
            <a:r>
              <a:rPr lang="en-US" altLang="zh-CN" dirty="0"/>
              <a:t>Feature Selection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33C4-CC4D-4CE7-99F1-FA0C4AD79E2C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3C795-36C9-046B-AB1F-A1FA4EFF2C9A}"/>
              </a:ext>
            </a:extLst>
          </p:cNvPr>
          <p:cNvSpPr txBox="1"/>
          <p:nvPr/>
        </p:nvSpPr>
        <p:spPr>
          <a:xfrm>
            <a:off x="811319" y="1371330"/>
            <a:ext cx="9690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NSGA-II does the elitism select individuals through fast non-dominated sort and crowding distance assignment: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BC25D-1FBC-2DA8-6190-ACEEC3FD9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77" y="2134509"/>
            <a:ext cx="7500671" cy="45250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053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429642"/>
            <a:ext cx="8498840" cy="687958"/>
          </a:xfrm>
        </p:spPr>
        <p:txBody>
          <a:bodyPr/>
          <a:lstStyle/>
          <a:p>
            <a:pPr>
              <a:lnSpc>
                <a:spcPct val="128264"/>
              </a:lnSpc>
            </a:pPr>
            <a:r>
              <a:rPr lang="en-US" altLang="zh-CN" dirty="0"/>
              <a:t>Feature Selection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33C4-CC4D-4CE7-99F1-FA0C4AD79E2C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3C795-36C9-046B-AB1F-A1FA4EFF2C9A}"/>
              </a:ext>
            </a:extLst>
          </p:cNvPr>
          <p:cNvSpPr txBox="1"/>
          <p:nvPr/>
        </p:nvSpPr>
        <p:spPr>
          <a:xfrm>
            <a:off x="811319" y="1371330"/>
            <a:ext cx="9690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Fast non-dominated sorting is the process of decomposing the solution set into Pareto fronts of different orders: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9231E-E726-C915-02F4-33EDFD01D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04" y="2079216"/>
            <a:ext cx="6739812" cy="44776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65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429642"/>
            <a:ext cx="8498840" cy="687958"/>
          </a:xfrm>
        </p:spPr>
        <p:txBody>
          <a:bodyPr/>
          <a:lstStyle/>
          <a:p>
            <a:pPr>
              <a:lnSpc>
                <a:spcPct val="128264"/>
              </a:lnSpc>
            </a:pPr>
            <a:r>
              <a:rPr lang="en-US" altLang="zh-CN" dirty="0"/>
              <a:t>Feature Selection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33C4-CC4D-4CE7-99F1-FA0C4AD79E2C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3C795-36C9-046B-AB1F-A1FA4EFF2C9A}"/>
              </a:ext>
            </a:extLst>
          </p:cNvPr>
          <p:cNvSpPr txBox="1"/>
          <p:nvPr/>
        </p:nvSpPr>
        <p:spPr>
          <a:xfrm>
            <a:off x="660400" y="1291431"/>
            <a:ext cx="111881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In NSGA II, in order to measure the quality of individual solutions in the same frontier, the authors assign a crowding distance to each solution. The idea behind this is to make the obtained Pareto-optimal solutions as dispersed as possible in the objective space. It is also more likely that the solutions will be uniformly distributed over the Pareto optimal frontier: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AutoShape 2" descr="crowding">
            <a:extLst>
              <a:ext uri="{FF2B5EF4-FFF2-40B4-BE49-F238E27FC236}">
                <a16:creationId xmlns:a16="http://schemas.microsoft.com/office/drawing/2014/main" id="{07C4C968-ECA5-F3B9-CA2F-781D9A047A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DAAAA-3CCB-7EBD-E59D-7F243FA96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0" y="2637986"/>
            <a:ext cx="6053266" cy="4021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832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4.9,&quot;SideMargin&quot;:5.5,&quot;TopMargin&quot;:0.1,&quot;BottomMargin&quot;:0.5,&quot;IntervalMargin&quot;:1.2000000000000002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9759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9759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9759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9759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9759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9759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9759;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05FA2"/>
      </a:accent1>
      <a:accent2>
        <a:srgbClr val="1A8FC8"/>
      </a:accent2>
      <a:accent3>
        <a:srgbClr val="5CC1F4"/>
      </a:accent3>
      <a:accent4>
        <a:srgbClr val="0148A2"/>
      </a:accent4>
      <a:accent5>
        <a:srgbClr val="3F3FFF"/>
      </a:accent5>
      <a:accent6>
        <a:srgbClr val="9B9BFF"/>
      </a:accent6>
      <a:hlink>
        <a:srgbClr val="4472C4"/>
      </a:hlink>
      <a:folHlink>
        <a:srgbClr val="BFBFBF"/>
      </a:folHlink>
    </a:clrScheme>
    <a:fontScheme name="可商用">
      <a:majorFont>
        <a:latin typeface="阿里巴巴普惠体"/>
        <a:ea typeface="阿里巴巴普惠体"/>
        <a:cs typeface=""/>
      </a:majorFont>
      <a:minorFont>
        <a:latin typeface="阿里巴巴普惠体 Light"/>
        <a:ea typeface="阿里巴巴普惠体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F0"/>
        </a:solidFill>
        <a:ln w="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>
          <a:solidFill>
            <a:srgbClr val="FFC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05FA2"/>
    </a:accent1>
    <a:accent2>
      <a:srgbClr val="1A8FC8"/>
    </a:accent2>
    <a:accent3>
      <a:srgbClr val="5CC1F4"/>
    </a:accent3>
    <a:accent4>
      <a:srgbClr val="0148A2"/>
    </a:accent4>
    <a:accent5>
      <a:srgbClr val="3F3FFF"/>
    </a:accent5>
    <a:accent6>
      <a:srgbClr val="9B9BFF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05FA2"/>
    </a:accent1>
    <a:accent2>
      <a:srgbClr val="1A8FC8"/>
    </a:accent2>
    <a:accent3>
      <a:srgbClr val="5CC1F4"/>
    </a:accent3>
    <a:accent4>
      <a:srgbClr val="0148A2"/>
    </a:accent4>
    <a:accent5>
      <a:srgbClr val="3F3FFF"/>
    </a:accent5>
    <a:accent6>
      <a:srgbClr val="9B9BFF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05FA2"/>
    </a:accent1>
    <a:accent2>
      <a:srgbClr val="1A8FC8"/>
    </a:accent2>
    <a:accent3>
      <a:srgbClr val="5CC1F4"/>
    </a:accent3>
    <a:accent4>
      <a:srgbClr val="0148A2"/>
    </a:accent4>
    <a:accent5>
      <a:srgbClr val="3F3FFF"/>
    </a:accent5>
    <a:accent6>
      <a:srgbClr val="9B9BFF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393</Words>
  <Application>Microsoft Office PowerPoint</Application>
  <PresentationFormat>Widescreen</PresentationFormat>
  <Paragraphs>64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微软雅黑</vt:lpstr>
      <vt:lpstr>Arial</vt:lpstr>
      <vt:lpstr>等线</vt:lpstr>
      <vt:lpstr>阿里巴巴普惠体</vt:lpstr>
      <vt:lpstr>Calibri Light</vt:lpstr>
      <vt:lpstr>Calibri</vt:lpstr>
      <vt:lpstr>阿里巴巴普惠体 Light</vt:lpstr>
      <vt:lpstr>-apple-system</vt:lpstr>
      <vt:lpstr>Office 主题​​</vt:lpstr>
      <vt:lpstr>1_Office 主题</vt:lpstr>
      <vt:lpstr>1_OfficePLUS</vt:lpstr>
      <vt:lpstr>2_OfficePLUS</vt:lpstr>
      <vt:lpstr>Feature Selection with NSGA-II Algorithm</vt:lpstr>
      <vt:lpstr>PowerPoint Presentation</vt:lpstr>
      <vt:lpstr>PowerPoint Presentation</vt:lpstr>
      <vt:lpstr>Feature Selection</vt:lpstr>
      <vt:lpstr>PowerPoint Presentation</vt:lpstr>
      <vt:lpstr>Feature Selection</vt:lpstr>
      <vt:lpstr>Feature Selection</vt:lpstr>
      <vt:lpstr>Feature Selection</vt:lpstr>
      <vt:lpstr>Feature Selection</vt:lpstr>
      <vt:lpstr>Feature Selection</vt:lpstr>
      <vt:lpstr>PowerPoint Presentation</vt:lpstr>
      <vt:lpstr>Feature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蒋勇正</dc:creator>
  <cp:lastModifiedBy>Michael Rosenberg</cp:lastModifiedBy>
  <cp:revision>328</cp:revision>
  <dcterms:created xsi:type="dcterms:W3CDTF">2020-04-14T03:35:40Z</dcterms:created>
  <dcterms:modified xsi:type="dcterms:W3CDTF">2022-10-12T01:20:42Z</dcterms:modified>
</cp:coreProperties>
</file>